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9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13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AED0-E9A4-497E-833B-2707FCBBFFB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D3FC-5CAF-4970-B6D9-D5108AA4B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85EE-020D-4475-AF9D-EFD44241E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gut-brain connection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72356-2D23-4134-B9ED-1E778E1E3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Collin Merkel</a:t>
            </a:r>
          </a:p>
        </p:txBody>
      </p:sp>
      <p:pic>
        <p:nvPicPr>
          <p:cNvPr id="1026" name="Picture 2" descr="Image result for gut brain connection">
            <a:extLst>
              <a:ext uri="{FF2B5EF4-FFF2-40B4-BE49-F238E27FC236}">
                <a16:creationId xmlns:a16="http://schemas.microsoft.com/office/drawing/2014/main" id="{0787CC4B-B0F6-4F10-AE69-7C5FB354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75" y="0"/>
            <a:ext cx="4668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6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28B-3468-4EF5-AB42-BAE3F737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erotonin in the gut">
            <a:extLst>
              <a:ext uri="{FF2B5EF4-FFF2-40B4-BE49-F238E27FC236}">
                <a16:creationId xmlns:a16="http://schemas.microsoft.com/office/drawing/2014/main" id="{9DACDAE4-4855-4F78-9FA9-5A1DF42FD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32" y="1107841"/>
            <a:ext cx="8353735" cy="49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5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E193-B8BE-474B-83E4-40F477E1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effects of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1988-8393-42B2-B2A2-D15443FA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Hunger and satiety</a:t>
            </a:r>
          </a:p>
          <a:p>
            <a:r>
              <a:rPr lang="en-US" dirty="0"/>
              <a:t>Sensitive to emotion</a:t>
            </a:r>
          </a:p>
          <a:p>
            <a:pPr lvl="1"/>
            <a:r>
              <a:rPr lang="en-US" dirty="0"/>
              <a:t>Can trigger symptoms</a:t>
            </a:r>
          </a:p>
          <a:p>
            <a:r>
              <a:rPr lang="en-US" dirty="0"/>
              <a:t>Intestinal distress can be cause or product of emotion</a:t>
            </a:r>
          </a:p>
          <a:p>
            <a:pPr lvl="1"/>
            <a:r>
              <a:rPr lang="en-US" dirty="0"/>
              <a:t>Thought of eating releases enzymes</a:t>
            </a:r>
          </a:p>
          <a:p>
            <a:r>
              <a:rPr lang="en-US" dirty="0"/>
              <a:t>Psychosocial influence on gut</a:t>
            </a:r>
          </a:p>
          <a:p>
            <a:r>
              <a:rPr lang="en-US" dirty="0"/>
              <a:t>Physical improvements through psychological therapies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1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C4A1-81B9-4BA6-8B87-AD9CD95F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Gut-Brain 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3BED-3050-4F77-9704-92C74D653E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100 – 500 million neurons in the gut</a:t>
            </a:r>
          </a:p>
          <a:p>
            <a:r>
              <a:rPr lang="en-US" dirty="0" err="1"/>
              <a:t>Vagus</a:t>
            </a:r>
            <a:r>
              <a:rPr lang="en-US" dirty="0"/>
              <a:t> nerve</a:t>
            </a:r>
          </a:p>
          <a:p>
            <a:pPr lvl="1"/>
            <a:r>
              <a:rPr lang="en-US" dirty="0"/>
              <a:t>Stress inhibits signal</a:t>
            </a:r>
          </a:p>
          <a:p>
            <a:pPr lvl="1"/>
            <a:r>
              <a:rPr lang="en-US" dirty="0"/>
              <a:t>GI diseases inhibit signal</a:t>
            </a:r>
          </a:p>
          <a:p>
            <a:r>
              <a:rPr lang="en-US" dirty="0"/>
              <a:t>Probiotic reduced stress in mice</a:t>
            </a:r>
          </a:p>
          <a:p>
            <a:r>
              <a:rPr lang="en-US" dirty="0"/>
              <a:t>Inflammation in gut and brain disorders</a:t>
            </a:r>
          </a:p>
          <a:p>
            <a:pPr lvl="1"/>
            <a:r>
              <a:rPr lang="en-US" dirty="0"/>
              <a:t>LPS</a:t>
            </a:r>
          </a:p>
          <a:p>
            <a:r>
              <a:rPr lang="en-US" dirty="0"/>
              <a:t>Sleep linked to more diverse gut microbiome</a:t>
            </a:r>
          </a:p>
        </p:txBody>
      </p:sp>
      <p:pic>
        <p:nvPicPr>
          <p:cNvPr id="2052" name="Picture 4" descr="Image result for gut brain vagus nerve connection">
            <a:extLst>
              <a:ext uri="{FF2B5EF4-FFF2-40B4-BE49-F238E27FC236}">
                <a16:creationId xmlns:a16="http://schemas.microsoft.com/office/drawing/2014/main" id="{46FA9916-701A-4791-BDD9-430E8C0BCF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9" y="2009953"/>
            <a:ext cx="4457698" cy="42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3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7A886C-0CD4-4E8C-BA7A-6FE140C3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ut brain vagus nerve connection">
            <a:extLst>
              <a:ext uri="{FF2B5EF4-FFF2-40B4-BE49-F238E27FC236}">
                <a16:creationId xmlns:a16="http://schemas.microsoft.com/office/drawing/2014/main" id="{593D1B5B-0053-40C6-8A68-CF01407D8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31" y="764373"/>
            <a:ext cx="9053960" cy="50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9EC8-D05A-4101-B71B-DEEA39D4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“mini-Brain”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1925-1A47-43FD-86A7-2F722D14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Enteroendocrine cells</a:t>
            </a:r>
          </a:p>
          <a:p>
            <a:pPr lvl="1"/>
            <a:r>
              <a:rPr lang="en-US" dirty="0"/>
              <a:t>Release hormones</a:t>
            </a:r>
          </a:p>
          <a:p>
            <a:pPr lvl="1"/>
            <a:r>
              <a:rPr lang="en-US" dirty="0"/>
              <a:t>Synapse like structures</a:t>
            </a:r>
          </a:p>
          <a:p>
            <a:pPr lvl="1"/>
            <a:r>
              <a:rPr lang="en-US" dirty="0"/>
              <a:t>Electrical connection to vagal neurons (glutamate)</a:t>
            </a:r>
          </a:p>
          <a:p>
            <a:r>
              <a:rPr lang="en-US" dirty="0"/>
              <a:t>Serotonin in the gut</a:t>
            </a:r>
          </a:p>
          <a:p>
            <a:pPr lvl="1"/>
            <a:r>
              <a:rPr lang="en-US" dirty="0"/>
              <a:t>-Spore forming bacteria</a:t>
            </a:r>
          </a:p>
          <a:p>
            <a:r>
              <a:rPr lang="en-US" dirty="0"/>
              <a:t>Stimulation increases dopamine</a:t>
            </a:r>
          </a:p>
          <a:p>
            <a:r>
              <a:rPr lang="en-US" dirty="0"/>
              <a:t>SCFA</a:t>
            </a:r>
          </a:p>
          <a:p>
            <a:pPr lvl="1"/>
            <a:r>
              <a:rPr lang="en-US" dirty="0"/>
              <a:t>Propionate attenuates reward-based eating in striatal pathways</a:t>
            </a:r>
          </a:p>
          <a:p>
            <a:pPr lvl="1"/>
            <a:r>
              <a:rPr lang="en-US" dirty="0"/>
              <a:t>Decrease BOLD signal</a:t>
            </a:r>
          </a:p>
          <a:p>
            <a:r>
              <a:rPr lang="en-US" dirty="0"/>
              <a:t>GABA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B511-5BCE-410A-B775-BA4FBC73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FDBC-BF29-4F96-A17D-081DB1363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 to better gut health</a:t>
            </a:r>
          </a:p>
          <a:p>
            <a:pPr lvl="1"/>
            <a:r>
              <a:rPr lang="en-US" dirty="0"/>
              <a:t>Reduce stressors -&gt; reduce inflammation</a:t>
            </a:r>
          </a:p>
          <a:p>
            <a:pPr lvl="1"/>
            <a:r>
              <a:rPr lang="en-US" dirty="0"/>
              <a:t>Prevent infections</a:t>
            </a:r>
          </a:p>
          <a:p>
            <a:pPr lvl="1"/>
            <a:r>
              <a:rPr lang="en-US" dirty="0"/>
              <a:t>Less perceived pain in gut</a:t>
            </a:r>
          </a:p>
          <a:p>
            <a:pPr lvl="1"/>
            <a:r>
              <a:rPr lang="en-US" dirty="0"/>
              <a:t>Normal bile production</a:t>
            </a:r>
          </a:p>
          <a:p>
            <a:r>
              <a:rPr lang="en-US" dirty="0"/>
              <a:t>Mental Well-being</a:t>
            </a:r>
          </a:p>
          <a:p>
            <a:pPr lvl="1"/>
            <a:r>
              <a:rPr lang="en-US" dirty="0"/>
              <a:t>Modulation of tryptophan</a:t>
            </a:r>
          </a:p>
          <a:p>
            <a:pPr lvl="1"/>
            <a:r>
              <a:rPr lang="en-US" dirty="0"/>
              <a:t>Affects of leptin, ghrelin, peptide YY etc.</a:t>
            </a:r>
          </a:p>
          <a:p>
            <a:pPr lvl="1"/>
            <a:r>
              <a:rPr lang="en-US" dirty="0"/>
              <a:t>Cortisol reduction</a:t>
            </a:r>
          </a:p>
          <a:p>
            <a:pPr lvl="1"/>
            <a:r>
              <a:rPr lang="en-US" dirty="0"/>
              <a:t>Sleep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100" name="Picture 4" descr="Image result for gut health">
            <a:extLst>
              <a:ext uri="{FF2B5EF4-FFF2-40B4-BE49-F238E27FC236}">
                <a16:creationId xmlns:a16="http://schemas.microsoft.com/office/drawing/2014/main" id="{DDF47832-047B-432C-863C-C6AC1B9019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72" y="1725006"/>
            <a:ext cx="3505683" cy="43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1FA5-4B0E-436A-8B62-EB3D57C6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2E967-1EC9-4288-A56F-DD9AB67A4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Affect of probiotics on health</a:t>
            </a:r>
          </a:p>
          <a:p>
            <a:r>
              <a:rPr lang="en-US" dirty="0"/>
              <a:t>Modulation of hormones, enzymes, SCFA, etc.</a:t>
            </a:r>
          </a:p>
          <a:p>
            <a:r>
              <a:rPr lang="en-US" dirty="0"/>
              <a:t>Affect of various foods</a:t>
            </a:r>
          </a:p>
          <a:p>
            <a:pPr lvl="1"/>
            <a:r>
              <a:rPr lang="en-US" dirty="0"/>
              <a:t>Tryptophan rich foods, polyphenol rich foods</a:t>
            </a:r>
          </a:p>
          <a:p>
            <a:r>
              <a:rPr lang="en-US" dirty="0"/>
              <a:t>Overall purpose of connection</a:t>
            </a:r>
          </a:p>
          <a:p>
            <a:pPr lvl="1"/>
            <a:r>
              <a:rPr lang="en-US" dirty="0"/>
              <a:t>Info about caloric intake, nutrients</a:t>
            </a:r>
          </a:p>
          <a:p>
            <a:endParaRPr lang="en-US" dirty="0"/>
          </a:p>
        </p:txBody>
      </p:sp>
      <p:pic>
        <p:nvPicPr>
          <p:cNvPr id="5124" name="Picture 4" descr="Image result for serotonin in the gut">
            <a:extLst>
              <a:ext uri="{FF2B5EF4-FFF2-40B4-BE49-F238E27FC236}">
                <a16:creationId xmlns:a16="http://schemas.microsoft.com/office/drawing/2014/main" id="{AC066E28-6786-4FE5-9313-FA2094B67B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8" y="1799234"/>
            <a:ext cx="5211573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68E604-3CCF-4017-B32B-8DBDCF7C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99A4-BA57-4E62-A1BA-EB9026FD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Byrne, C. S., Chambers, E. S., </a:t>
            </a:r>
            <a:r>
              <a:rPr lang="en-US" dirty="0" err="1"/>
              <a:t>Alhabeeb</a:t>
            </a:r>
            <a:r>
              <a:rPr lang="en-US" dirty="0"/>
              <a:t>, H., </a:t>
            </a:r>
            <a:r>
              <a:rPr lang="en-US" dirty="0" err="1"/>
              <a:t>Chhina</a:t>
            </a:r>
            <a:r>
              <a:rPr lang="en-US" dirty="0"/>
              <a:t>, N., Morrison, D. J., Preston, T., … Frost, G. S. (2016). Increased colonic propionate reduces anticipatory reward responses in the human striatum to high-energy foods. </a:t>
            </a:r>
            <a:r>
              <a:rPr lang="en-US" i="1" dirty="0"/>
              <a:t>The American Journal of Clinical Nutrition</a:t>
            </a:r>
            <a:r>
              <a:rPr lang="en-US" dirty="0"/>
              <a:t>, </a:t>
            </a:r>
            <a:r>
              <a:rPr lang="en-US" i="1" dirty="0"/>
              <a:t>104</a:t>
            </a:r>
            <a:r>
              <a:rPr lang="en-US" dirty="0"/>
              <a:t>(1), 5–14. </a:t>
            </a:r>
            <a:r>
              <a:rPr lang="en-US" dirty="0" err="1"/>
              <a:t>doi</a:t>
            </a:r>
            <a:r>
              <a:rPr lang="en-US" dirty="0"/>
              <a:t>: 10.3945/ajcn.115.126706</a:t>
            </a:r>
          </a:p>
          <a:p>
            <a:r>
              <a:rPr lang="en-US" dirty="0"/>
              <a:t>Clarke, G., Stilling, R. M., Kennedy, P. J., Stanton, C., </a:t>
            </a:r>
            <a:r>
              <a:rPr lang="en-US" dirty="0" err="1"/>
              <a:t>Cryan</a:t>
            </a:r>
            <a:r>
              <a:rPr lang="en-US" dirty="0"/>
              <a:t>, J. F., &amp; </a:t>
            </a:r>
            <a:r>
              <a:rPr lang="en-US" dirty="0" err="1"/>
              <a:t>Dinan</a:t>
            </a:r>
            <a:r>
              <a:rPr lang="en-US" dirty="0"/>
              <a:t>, T. G. (2014). Minireview: Gut Microbiota: The Neglected Endocrine Organ. </a:t>
            </a:r>
            <a:r>
              <a:rPr lang="en-US" i="1" dirty="0"/>
              <a:t>Molecular Endocrinology</a:t>
            </a:r>
            <a:r>
              <a:rPr lang="en-US" dirty="0"/>
              <a:t>, </a:t>
            </a:r>
            <a:r>
              <a:rPr lang="en-US" i="1" dirty="0"/>
              <a:t>28</a:t>
            </a:r>
            <a:r>
              <a:rPr lang="en-US" dirty="0"/>
              <a:t>(8), 1221–1238. </a:t>
            </a:r>
            <a:r>
              <a:rPr lang="en-US" dirty="0" err="1"/>
              <a:t>doi</a:t>
            </a:r>
            <a:r>
              <a:rPr lang="en-US" dirty="0"/>
              <a:t>: 10.1210/me.2014-1108</a:t>
            </a:r>
          </a:p>
          <a:p>
            <a:r>
              <a:rPr lang="en-US" dirty="0"/>
              <a:t>Harvard Health Publishing. (n.d.). The gut-brain connection. Retrieved from https://www.health.harvard.edu/diseases-and-conditions/the-gut-brain-connection.</a:t>
            </a:r>
          </a:p>
          <a:p>
            <a:r>
              <a:rPr lang="en-US" dirty="0"/>
              <a:t>Robertson, R. (2018, June 27). Medical information and health advice you can trust. Retrieved October 28, 2019, from https://www.healthline.com/.</a:t>
            </a:r>
          </a:p>
          <a:p>
            <a:r>
              <a:rPr lang="en-US" dirty="0" err="1"/>
              <a:t>UnderwoodSep</a:t>
            </a:r>
            <a:r>
              <a:rPr lang="en-US" dirty="0"/>
              <a:t>, E., </a:t>
            </a:r>
            <a:r>
              <a:rPr lang="en-US" dirty="0" err="1"/>
              <a:t>NormileOct</a:t>
            </a:r>
            <a:r>
              <a:rPr lang="en-US" dirty="0"/>
              <a:t>, D., </a:t>
            </a:r>
            <a:r>
              <a:rPr lang="en-US" dirty="0" err="1"/>
              <a:t>MervisOct</a:t>
            </a:r>
            <a:r>
              <a:rPr lang="en-US" dirty="0"/>
              <a:t>, J., </a:t>
            </a:r>
            <a:r>
              <a:rPr lang="en-US" dirty="0" err="1"/>
              <a:t>MervisOct</a:t>
            </a:r>
            <a:r>
              <a:rPr lang="en-US" dirty="0"/>
              <a:t>, J., </a:t>
            </a:r>
            <a:r>
              <a:rPr lang="en-US" dirty="0" err="1"/>
              <a:t>Feldwisch-DrentrupOct</a:t>
            </a:r>
            <a:r>
              <a:rPr lang="en-US" dirty="0"/>
              <a:t>, H., </a:t>
            </a:r>
            <a:r>
              <a:rPr lang="en-US" dirty="0" err="1"/>
              <a:t>WesselOct</a:t>
            </a:r>
            <a:r>
              <a:rPr lang="en-US" dirty="0"/>
              <a:t>, L., … </a:t>
            </a:r>
            <a:r>
              <a:rPr lang="en-US" dirty="0" err="1"/>
              <a:t>FrederickSep</a:t>
            </a:r>
            <a:r>
              <a:rPr lang="en-US" dirty="0"/>
              <a:t>, E. (2018, September 26). Your gut is directly connected to your brain, by a newly discovered neuron circuit. Retrieved from https://www.sciencemag.org/news/2018/09/your-gut-directly-connected-your-brain-newly-discovered-neuron-circuit.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7412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3704</TotalTime>
  <Words>258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The gut-brain connection</vt:lpstr>
      <vt:lpstr>PowerPoint Presentation</vt:lpstr>
      <vt:lpstr>General effects of connection</vt:lpstr>
      <vt:lpstr>Gut-Brain Axis</vt:lpstr>
      <vt:lpstr>PowerPoint Presentation</vt:lpstr>
      <vt:lpstr>The “mini-Brain”</vt:lpstr>
      <vt:lpstr>Impact on health</vt:lpstr>
      <vt:lpstr>Future research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gut-brain connection</dc:title>
  <dc:creator>Merkel, Collin</dc:creator>
  <cp:lastModifiedBy>Merkel, Collin</cp:lastModifiedBy>
  <cp:revision>18</cp:revision>
  <dcterms:created xsi:type="dcterms:W3CDTF">2019-10-28T00:58:17Z</dcterms:created>
  <dcterms:modified xsi:type="dcterms:W3CDTF">2019-10-30T14:42:22Z</dcterms:modified>
</cp:coreProperties>
</file>